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>
      <p:cViewPr varScale="1">
        <p:scale>
          <a:sx n="109" d="100"/>
          <a:sy n="109" d="100"/>
        </p:scale>
        <p:origin x="2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23528" y="332656"/>
            <a:ext cx="648072" cy="648072"/>
            <a:chOff x="323528" y="332656"/>
            <a:chExt cx="648072" cy="648072"/>
          </a:xfrm>
        </p:grpSpPr>
        <p:sp>
          <p:nvSpPr>
            <p:cNvPr id="7" name="Половина рамки 6"/>
            <p:cNvSpPr/>
            <p:nvPr userDrawn="1"/>
          </p:nvSpPr>
          <p:spPr>
            <a:xfrm>
              <a:off x="323528" y="332656"/>
              <a:ext cx="648072" cy="576064"/>
            </a:xfrm>
            <a:prstGeom prst="halfFrame">
              <a:avLst>
                <a:gd name="adj1" fmla="val 22888"/>
                <a:gd name="adj2" fmla="val 19842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Половина рамки 7"/>
            <p:cNvSpPr/>
            <p:nvPr userDrawn="1"/>
          </p:nvSpPr>
          <p:spPr>
            <a:xfrm>
              <a:off x="475928" y="485056"/>
              <a:ext cx="495672" cy="495672"/>
            </a:xfrm>
            <a:prstGeom prst="halfFrame">
              <a:avLst>
                <a:gd name="adj1" fmla="val 22888"/>
                <a:gd name="adj2" fmla="val 19842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/>
          <p:cNvGrpSpPr/>
          <p:nvPr userDrawn="1"/>
        </p:nvGrpSpPr>
        <p:grpSpPr>
          <a:xfrm flipH="1">
            <a:off x="8172400" y="332656"/>
            <a:ext cx="576064" cy="648072"/>
            <a:chOff x="323528" y="332656"/>
            <a:chExt cx="648072" cy="648072"/>
          </a:xfrm>
        </p:grpSpPr>
        <p:sp>
          <p:nvSpPr>
            <p:cNvPr id="11" name="Половина рамки 10"/>
            <p:cNvSpPr/>
            <p:nvPr userDrawn="1"/>
          </p:nvSpPr>
          <p:spPr>
            <a:xfrm>
              <a:off x="323528" y="332656"/>
              <a:ext cx="648072" cy="576064"/>
            </a:xfrm>
            <a:prstGeom prst="halfFrame">
              <a:avLst>
                <a:gd name="adj1" fmla="val 22888"/>
                <a:gd name="adj2" fmla="val 19842"/>
              </a:avLst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Половина рамки 11"/>
            <p:cNvSpPr/>
            <p:nvPr userDrawn="1"/>
          </p:nvSpPr>
          <p:spPr>
            <a:xfrm>
              <a:off x="475928" y="485056"/>
              <a:ext cx="495672" cy="495672"/>
            </a:xfrm>
            <a:prstGeom prst="halfFrame">
              <a:avLst>
                <a:gd name="adj1" fmla="val 22888"/>
                <a:gd name="adj2" fmla="val 19842"/>
              </a:avLst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23528" y="332656"/>
            <a:ext cx="8424936" cy="6192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n w="19050">
                  <a:solidFill>
                    <a:schemeClr val="bg1">
                      <a:lumMod val="95000"/>
                    </a:schemeClr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75856" y="609329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00149.ucoz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107504" y="116632"/>
            <a:ext cx="8892480" cy="6624736"/>
          </a:xfrm>
          <a:prstGeom prst="frame">
            <a:avLst>
              <a:gd name="adj1" fmla="val 1952"/>
            </a:avLst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642556"/>
            <a:ext cx="18437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solidFill>
                  <a:schemeClr val="accent5">
                    <a:lumMod val="75000"/>
                  </a:schemeClr>
                </a:solidFill>
              </a:rPr>
              <a:t>Левитина Л.С. </a:t>
            </a:r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  <a:hlinkClick r:id="rId14"/>
              </a:rPr>
              <a:t>http://00149.ucoz.com/</a:t>
            </a:r>
            <a:r>
              <a:rPr lang="ru-RU" sz="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 w="12700">
            <a:solidFill>
              <a:srgbClr val="FF0000"/>
            </a:solidFill>
          </a:ln>
          <a:blipFill>
            <a:blip r:embed="rId13"/>
            <a:stretch>
              <a:fillRect/>
            </a:stretch>
          </a:blip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3744416"/>
          </a:xfrm>
        </p:spPr>
        <p:txBody>
          <a:bodyPr>
            <a:noAutofit/>
          </a:bodyPr>
          <a:lstStyle/>
          <a:p>
            <a:r>
              <a:rPr lang="ru-RU" sz="3000" dirty="0"/>
              <a:t>Методическое пособие</a:t>
            </a:r>
            <a:br>
              <a:rPr lang="ru-RU" sz="3000" dirty="0"/>
            </a:br>
            <a:r>
              <a:rPr lang="ru-RU" sz="3000" dirty="0"/>
              <a:t>для обучения (инструктирования) сотрудников учреждений МСЭ</a:t>
            </a:r>
            <a:br>
              <a:rPr lang="ru-RU" sz="3000" dirty="0"/>
            </a:br>
            <a:r>
              <a:rPr lang="ru-RU" sz="3000" dirty="0"/>
              <a:t>и других организаций по вопросам обеспечения доступности для инвалидов услуг и объектов, на которых они предоставляются, оказания при этом необходимой помощи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7696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Хабаровск</a:t>
            </a:r>
          </a:p>
          <a:p>
            <a:r>
              <a:rPr lang="ru-RU" sz="2000" dirty="0" smtClean="0"/>
              <a:t>2015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586425"/>
            <a:ext cx="6689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latin typeface="Georgia" panose="02040502050405020303" pitchFamily="18" charset="0"/>
              </a:rPr>
              <a:t>Министерство труда и социальной защиты Российской Федерации</a:t>
            </a:r>
          </a:p>
          <a:p>
            <a:r>
              <a:rPr lang="ru-RU" sz="1400" b="1" dirty="0">
                <a:solidFill>
                  <a:schemeClr val="tx2"/>
                </a:solidFill>
                <a:latin typeface="Georgia" panose="02040502050405020303" pitchFamily="18" charset="0"/>
              </a:rPr>
              <a:t>Фонд содействия научным исследованиям проблем инвалидности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9" t="17258" r="16927" b="14330"/>
          <a:stretch>
            <a:fillRect/>
          </a:stretch>
        </p:blipFill>
        <p:spPr bwMode="auto">
          <a:xfrm>
            <a:off x="539750" y="404813"/>
            <a:ext cx="8135938" cy="619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989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6766"/>
            <a:ext cx="8229600" cy="41805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ДЕКЛАРАЦИЯ НЕЗАВИСИМОСТИ ИНВАЛИДА (фрагменты)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2457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Составной частью философии социальной защиты инвалидов является философия «независимой жизни».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Не рассматривайте мою инвалидность как проблему. 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Не надо меня жалеть, я не так слаб, как кажется. 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Не рассматривайте меня как пациента, так как я просто ваш соотечественник. 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Не старайтесь изменить меня. У вас нет на это права. 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Не пытайтесь руководить мною. Я имею право на собственную жизнь, как любая личность. 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Не учите быть меня покорным, смиренным и вежливым. Не делайте мне одолжения. 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Не помогайте мне тогда, когда я в этом не нуждаюсь, если это даже доставляет вам удовольствие. 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Не восхищайтесь мною. Желание жить полноценной жизнью не заслуживает восхищения. 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Узнайте меня получше. Мы можем стать друзьями.  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Давайте уважать друг друга. Ведь уважение предполагает равенство. Слушайте, поддерживайте и действуйте. </a:t>
            </a:r>
          </a:p>
        </p:txBody>
      </p:sp>
    </p:spTree>
    <p:extLst>
      <p:ext uri="{BB962C8B-B14F-4D97-AF65-F5344CB8AC3E}">
        <p14:creationId xmlns:p14="http://schemas.microsoft.com/office/powerpoint/2010/main" val="1811164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Объект социальной инфраструктуры (ОСИ)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126876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– это организация или часть ее (структурное подразделение или филиал), являющаяся поставщиком определенных услуг (одной или нескольких), занимающая определенный объект недвижимости (здание полностью или часть его) с прилегающим участком (при его наличии и закреплении за организацией</a:t>
            </a:r>
            <a:r>
              <a:rPr lang="ru-RU" dirty="0" smtClean="0">
                <a:solidFill>
                  <a:schemeClr val="tx2"/>
                </a:solidFill>
                <a:latin typeface="Georgia" panose="02040502050405020303" pitchFamily="18" charset="0"/>
              </a:rPr>
              <a:t>).</a:t>
            </a:r>
          </a:p>
          <a:p>
            <a:pPr algn="just"/>
            <a:endParaRPr lang="ru-RU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Обеспечение доступности </a:t>
            </a:r>
            <a:r>
              <a:rPr lang="ru-RU" dirty="0" smtClean="0">
                <a:solidFill>
                  <a:schemeClr val="tx2"/>
                </a:solidFill>
                <a:latin typeface="Georgia" panose="02040502050405020303" pitchFamily="18" charset="0"/>
              </a:rPr>
              <a:t>ОСИ заключается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в изменении окружающей среды инвалида. </a:t>
            </a:r>
            <a:r>
              <a:rPr lang="ru-RU" dirty="0" smtClean="0">
                <a:solidFill>
                  <a:schemeClr val="tx2"/>
                </a:solidFill>
                <a:latin typeface="Georgia" panose="02040502050405020303" pitchFamily="18" charset="0"/>
              </a:rPr>
              <a:t>Окружающая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среда может оказывать разное внешнее влияние на функционирование и ограничения жизнедеятельности индивидуума: содержать барьеры или облегчающие факторы (</a:t>
            </a:r>
            <a:r>
              <a:rPr lang="ru-RU" dirty="0" err="1">
                <a:solidFill>
                  <a:schemeClr val="tx2"/>
                </a:solidFill>
                <a:latin typeface="Georgia" panose="02040502050405020303" pitchFamily="18" charset="0"/>
              </a:rPr>
              <a:t>фасилитаторы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) как в ближайшем, так и в </a:t>
            </a:r>
            <a:endParaRPr lang="ru-RU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Georgia" panose="02040502050405020303" pitchFamily="18" charset="0"/>
              </a:rPr>
              <a:t>отдаленном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окружении </a:t>
            </a:r>
            <a:r>
              <a:rPr lang="ru-RU" dirty="0" smtClean="0">
                <a:solidFill>
                  <a:schemeClr val="tx2"/>
                </a:solidFill>
                <a:latin typeface="Georgia" panose="02040502050405020303" pitchFamily="18" charset="0"/>
              </a:rPr>
              <a:t>человека. Создание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Georgia" panose="02040502050405020303" pitchFamily="18" charset="0"/>
              </a:rPr>
              <a:t>доступности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заключается </a:t>
            </a:r>
            <a:r>
              <a:rPr lang="ru-RU" dirty="0" smtClean="0">
                <a:solidFill>
                  <a:schemeClr val="tx2"/>
                </a:solidFill>
                <a:latin typeface="Georgia" panose="02040502050405020303" pitchFamily="18" charset="0"/>
              </a:rPr>
              <a:t>в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устранении барьеров, </a:t>
            </a:r>
            <a:endParaRPr lang="ru-RU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  <a:latin typeface="Georgia" panose="02040502050405020303" pitchFamily="18" charset="0"/>
              </a:rPr>
              <a:t>с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которыми может </a:t>
            </a:r>
            <a:r>
              <a:rPr lang="ru-RU" dirty="0" smtClean="0">
                <a:solidFill>
                  <a:schemeClr val="tx2"/>
                </a:solidFill>
                <a:latin typeface="Georgia" panose="02040502050405020303" pitchFamily="18" charset="0"/>
              </a:rPr>
              <a:t>столкнуться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инвалид.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98" y="4149080"/>
            <a:ext cx="2473502" cy="244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89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За неисполнение законодательства об обеспечении доступной среды для инвалидов установлена административная ответственность в виде штрафа в следующих размерах:</a:t>
            </a:r>
          </a:p>
          <a:p>
            <a:pPr algn="just"/>
            <a:endParaRPr lang="ru-RU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- уклонение от исполнения требований доступности для инвалидов объектов инженерной, транспортной и социальной инфраструктур - от  2  до 3 тысяч рублей для должностных лиц; от  20 до 30 тысяч рублей для юридических лиц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6204904" cy="32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45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2500" dirty="0"/>
              <a:t>Глава 16</a:t>
            </a:r>
            <a:br>
              <a:rPr lang="ru-RU" sz="2500" dirty="0"/>
            </a:br>
            <a:r>
              <a:rPr lang="ru-RU" sz="2500" dirty="0"/>
              <a:t/>
            </a:r>
            <a:br>
              <a:rPr lang="ru-RU" sz="2500" dirty="0"/>
            </a:br>
            <a:r>
              <a:rPr lang="ru-RU" sz="2500" dirty="0"/>
              <a:t>Обеспечение для инвалидов доступности профессионального образования</a:t>
            </a:r>
            <a:br>
              <a:rPr lang="ru-RU" sz="2500" dirty="0"/>
            </a:br>
            <a:r>
              <a:rPr lang="ru-RU" sz="2500" dirty="0"/>
              <a:t> </a:t>
            </a:r>
            <a:br>
              <a:rPr lang="ru-RU" sz="2500" dirty="0"/>
            </a:br>
            <a:r>
              <a:rPr lang="ru-RU" sz="2500" dirty="0"/>
              <a:t>Обеспечение права на образование инвалидов в профессиональных образовательных организациях и организациях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716463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908720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  <a:latin typeface="Georgia" panose="02040502050405020303" pitchFamily="18" charset="0"/>
              </a:rPr>
              <a:t>Право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на прием на обучение по программам </a:t>
            </a:r>
            <a:r>
              <a:rPr lang="ru-RU" dirty="0" err="1">
                <a:solidFill>
                  <a:schemeClr val="tx2"/>
                </a:solidFill>
                <a:latin typeface="Georgia" panose="02040502050405020303" pitchFamily="18" charset="0"/>
              </a:rPr>
              <a:t>бакалавриата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 и программам </a:t>
            </a:r>
            <a:r>
              <a:rPr lang="ru-RU" dirty="0" err="1">
                <a:solidFill>
                  <a:schemeClr val="tx2"/>
                </a:solidFill>
                <a:latin typeface="Georgia" panose="02040502050405020303" pitchFamily="18" charset="0"/>
              </a:rPr>
              <a:t>специалитета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 за счет федерального бюджета, бюджетов субъектов РФ и местных бюджетов в пределах установленной квоты имеют дети-инвалиды, инвалиды I и II групп, инвалиды с детства, инвалиды вследствие военной травмы или заболевания, полученных в период прохождения военной службы, которым согласно заключению федерального учреждения медико-социальной экспертизы </a:t>
            </a:r>
            <a:r>
              <a:rPr lang="ru-RU" b="1" i="1" dirty="0">
                <a:solidFill>
                  <a:schemeClr val="tx2"/>
                </a:solidFill>
                <a:latin typeface="Georgia" panose="02040502050405020303" pitchFamily="18" charset="0"/>
              </a:rPr>
              <a:t>не противопоказано обучение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в соответствующих образовательных организациях.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33056"/>
            <a:ext cx="4386089" cy="24722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61048"/>
            <a:ext cx="232753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39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76470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Содержание профессионального образования по образовательным программам и условия организации обучения обучающихся с ОВЗ определяются адаптированной образовательной программой, а для инвалидов также </a:t>
            </a:r>
            <a:r>
              <a:rPr lang="ru-RU" b="1" i="1" dirty="0">
                <a:solidFill>
                  <a:schemeClr val="tx2"/>
                </a:solidFill>
                <a:latin typeface="Georgia" panose="02040502050405020303" pitchFamily="18" charset="0"/>
              </a:rPr>
              <a:t>в соответствии с индивидуальной программой реабилитации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 инвалида.</a:t>
            </a:r>
          </a:p>
          <a:p>
            <a:pPr algn="just"/>
            <a:endParaRPr lang="ru-RU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Обучение обучающихся с ОВЗ осуществляется на основе образовательных программ, </a:t>
            </a:r>
            <a:r>
              <a:rPr lang="ru-RU" b="1" i="1" dirty="0">
                <a:solidFill>
                  <a:schemeClr val="tx2"/>
                </a:solidFill>
                <a:latin typeface="Georgia" panose="02040502050405020303" pitchFamily="18" charset="0"/>
              </a:rPr>
              <a:t>адаптированных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 при необходимости для обучения указанных обучающихся.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5024"/>
            <a:ext cx="4412010" cy="27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83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3671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Образование обучающихся с ОВЗ может быть организовано как </a:t>
            </a:r>
            <a:r>
              <a:rPr lang="ru-RU" b="1" i="1" dirty="0">
                <a:solidFill>
                  <a:schemeClr val="tx2"/>
                </a:solidFill>
                <a:latin typeface="Georgia" panose="02040502050405020303" pitchFamily="18" charset="0"/>
              </a:rPr>
              <a:t>совместно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с другими обучающимися, так и </a:t>
            </a:r>
            <a:r>
              <a:rPr lang="ru-RU" b="1" i="1" dirty="0">
                <a:solidFill>
                  <a:schemeClr val="tx2"/>
                </a:solidFill>
                <a:latin typeface="Georgia" panose="02040502050405020303" pitchFamily="18" charset="0"/>
              </a:rPr>
              <a:t>в отдельных группах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или в отдельных организациях. </a:t>
            </a:r>
          </a:p>
          <a:p>
            <a:pPr algn="just"/>
            <a:endParaRPr lang="ru-RU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Обучение по образовательным программам инвалидов осуществляется организацией </a:t>
            </a:r>
            <a:r>
              <a:rPr lang="ru-RU" b="1" i="1" dirty="0">
                <a:solidFill>
                  <a:schemeClr val="tx2"/>
                </a:solidFill>
                <a:latin typeface="Georgia" panose="02040502050405020303" pitchFamily="18" charset="0"/>
              </a:rPr>
              <a:t>с учетом особенностей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психофизического развития, индивидуальных возможностей и состояния здоровья таких обучающихся.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31330"/>
            <a:ext cx="4696594" cy="309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36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Общая </a:t>
            </a:r>
            <a:r>
              <a:rPr lang="ru-RU" dirty="0" smtClean="0"/>
              <a:t>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	Глава 1. Конвенция ООН о правах инвалидов – основные положения, касающиеся обеспечения доступности для инвалидов объектов социальной инфраструктуры и услуг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Глава </a:t>
            </a:r>
            <a:r>
              <a:rPr lang="ru-RU" dirty="0"/>
              <a:t>2. Виды нарушений функций организма, приводящие к инвалидности, и вызываемые ими ограничения способности осуществлять социально-бытовую деятельность</a:t>
            </a:r>
          </a:p>
          <a:p>
            <a:pPr marL="0" indent="0">
              <a:buNone/>
            </a:pPr>
            <a:r>
              <a:rPr lang="ru-RU" dirty="0"/>
              <a:t>	Глава 3. Этика общения с инвалидами</a:t>
            </a:r>
          </a:p>
          <a:p>
            <a:pPr marL="0" indent="0">
              <a:buNone/>
            </a:pPr>
            <a:r>
              <a:rPr lang="ru-RU" dirty="0"/>
              <a:t>	Глава 4. Общие подходы к обеспечению доступности для инвалидов объектов социальной инфраструктуры и услуг</a:t>
            </a:r>
          </a:p>
          <a:p>
            <a:pPr marL="0" indent="0">
              <a:buNone/>
            </a:pPr>
            <a:r>
              <a:rPr lang="ru-RU" dirty="0"/>
              <a:t>	Глава 5. Технические средства обеспечения доступности для инвалидов объектов социальной инфраструктуры и услуг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95736" y="401045"/>
            <a:ext cx="6624736" cy="25959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Основным </a:t>
            </a:r>
            <a:r>
              <a:rPr lang="ru-RU" dirty="0"/>
              <a:t>международным документом, устанавливающим права инвалидов во всем мире, является Конвенция о правах инвалидов, принятая Генеральной Ассамблеей ООН 13 декабря 2006 г.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Данная </a:t>
            </a:r>
            <a:r>
              <a:rPr lang="ru-RU" dirty="0"/>
              <a:t>Конвенция после ратификации ее Российской Федерацией 25 сентября 2012 г. в соответствии со статьей 15 Конституции РФ стала частью российского законодательства.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2996953"/>
            <a:ext cx="8219256" cy="312921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В статье 3 Конвенции закреплен ряд принципов, на которых базируются все ее остальные положения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К этим принципам относятся</a:t>
            </a:r>
            <a:r>
              <a:rPr lang="ru-RU" dirty="0" smtClean="0"/>
              <a:t>:</a:t>
            </a:r>
            <a:endParaRPr lang="en-US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- полное и эффективное вовлечение и включение инвалидов в общество;</a:t>
            </a:r>
          </a:p>
          <a:p>
            <a:pPr marL="0" indent="0" algn="just">
              <a:buNone/>
            </a:pPr>
            <a:r>
              <a:rPr lang="ru-RU" dirty="0"/>
              <a:t>- равенство возможностей;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недискриминация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доступность.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69507" t="38499" r="21784" b="23701"/>
          <a:stretch/>
        </p:blipFill>
        <p:spPr>
          <a:xfrm>
            <a:off x="315924" y="332656"/>
            <a:ext cx="1790655" cy="2331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41" y="4747686"/>
            <a:ext cx="2284859" cy="17114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/>
              <a:t>Доступность для инвалидов достигается с помощью </a:t>
            </a:r>
            <a:r>
              <a:rPr lang="ru-RU" sz="2500" b="1" dirty="0"/>
              <a:t>разумного </a:t>
            </a:r>
            <a:r>
              <a:rPr lang="ru-RU" sz="2500" b="1" dirty="0" smtClean="0"/>
              <a:t>приспособления</a:t>
            </a:r>
            <a:r>
              <a:rPr lang="ru-RU" sz="2500" dirty="0" smtClean="0"/>
              <a:t> </a:t>
            </a:r>
            <a:endParaRPr lang="ru-RU" sz="2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9007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Georgia" panose="02040502050405020303" pitchFamily="18" charset="0"/>
              </a:rPr>
              <a:t>Разумное </a:t>
            </a:r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приспособление заключается в том, что деятельность организации приспосабливается для инвалидов двумя способами.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	Во-первых, обеспечивается доступность зданий и сооружений данной организации путем оборудования их пандусами, широкими дверными проемами, надписями шрифтом Брайля, и т.п. </a:t>
            </a:r>
          </a:p>
          <a:p>
            <a:pPr algn="just"/>
            <a:r>
              <a:rPr lang="ru-RU" dirty="0">
                <a:solidFill>
                  <a:schemeClr val="tx2"/>
                </a:solidFill>
                <a:latin typeface="Georgia" panose="02040502050405020303" pitchFamily="18" charset="0"/>
              </a:rPr>
              <a:t>	Во-вторых, обеспечивается доступность для инвалидов услуг этих организаций путем изменения порядка их предоставления, оказания инвалидам дополнительной помощи при их получении, и т.п.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56814"/>
            <a:ext cx="3240360" cy="2278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64" y="4352921"/>
            <a:ext cx="4957836" cy="10196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" y="2402886"/>
            <a:ext cx="3159351" cy="2106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0648"/>
            <a:ext cx="5287581" cy="6336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8" y="4653136"/>
            <a:ext cx="3159351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" y="284020"/>
            <a:ext cx="3159351" cy="19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63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5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2" y="620688"/>
            <a:ext cx="8148860" cy="57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75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28341"/>
            <a:ext cx="5527328" cy="33269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 t="1295"/>
          <a:stretch/>
        </p:blipFill>
        <p:spPr>
          <a:xfrm>
            <a:off x="323528" y="332656"/>
            <a:ext cx="4968552" cy="30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27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836712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Georgia" panose="02040502050405020303" pitchFamily="18" charset="0"/>
              </a:rPr>
              <a:t>	</a:t>
            </a:r>
            <a:r>
              <a:rPr lang="ru-RU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Установление </a:t>
            </a:r>
            <a:r>
              <a:rPr lang="ru-RU" sz="2400" dirty="0">
                <a:solidFill>
                  <a:schemeClr val="tx2"/>
                </a:solidFill>
                <a:latin typeface="Georgia" panose="02040502050405020303" pitchFamily="18" charset="0"/>
              </a:rPr>
              <a:t>инвалидности у взрослых и детей осуществляется при предоставлении государственной услуги по проведению медико-социальной экспертизы.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429000"/>
            <a:ext cx="3101330" cy="3101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2708920"/>
            <a:ext cx="4901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tx2"/>
                </a:solidFill>
                <a:latin typeface="Georgia" panose="02040502050405020303" pitchFamily="18" charset="0"/>
              </a:rPr>
              <a:t>Для выполнения этой услуги в РФ функционируют федеральные учреждения медико-социальной экспертизы, подведомственные Министерству труда и социальной защиты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1433996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258854"/>
              </p:ext>
            </p:extLst>
          </p:nvPr>
        </p:nvGraphicFramePr>
        <p:xfrm>
          <a:off x="683568" y="1871647"/>
          <a:ext cx="7488186" cy="3926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070"/>
                <a:gridCol w="3717861"/>
                <a:gridCol w="2107255"/>
              </a:tblGrid>
              <a:tr h="5283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Буквенное обозначение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Формы инвалидности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Графическое изображение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841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Инвалиды, передвигающиеся на креслах-колясках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41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Инвалиды с нарушениями опорно-двигательного аппарата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27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Инвалиды с нарушениями зрения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bg1"/>
                    </a:solidFill>
                  </a:tcPr>
                </a:tc>
              </a:tr>
              <a:tr h="5227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Инвалиды с нарушениями слуха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841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Инвалиды с нарушениями умственного развития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rgbClr val="2D2D2D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896" marR="6789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0" descr="Об утверждении методики формирования и обновления карт доступности объектов и услуг, отображающих сравниваемую информацию о доступности объектов и услуг для инвалидов и других маломобильных групп насел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26702"/>
            <a:ext cx="447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41" descr="Об утверждении методики формирования и обновления карт доступности объектов и услуг, отображающих сравниваемую информацию о доступности объектов и услуг для инвалидов и других маломобильных групп насел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35354"/>
            <a:ext cx="466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4" y="4019957"/>
            <a:ext cx="4857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58" y="4559368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4" descr="Об утверждении методики формирования и обновления карт доступности объектов и услуг, отображающих сравниваемую информацию о доступности объектов и услуг для инвалидов и других маломобильных групп населен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58" y="5178644"/>
            <a:ext cx="42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430827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Для решения вопросов создания доступной среды жизнедеятельности на объектах социальной инфраструктуры разработана классификация форм инвалидности, которую условно можно обозначить «</a:t>
            </a:r>
            <a:r>
              <a:rPr lang="ru-RU" i="1" dirty="0" err="1">
                <a:solidFill>
                  <a:schemeClr val="bg1"/>
                </a:solidFill>
                <a:latin typeface="Georgia" panose="02040502050405020303" pitchFamily="18" charset="0"/>
              </a:rPr>
              <a:t>пентада</a:t>
            </a:r>
            <a:r>
              <a:rPr lang="ru-RU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i="1" dirty="0" err="1">
                <a:solidFill>
                  <a:schemeClr val="bg1"/>
                </a:solidFill>
                <a:latin typeface="Georgia" panose="02040502050405020303" pitchFamily="18" charset="0"/>
              </a:rPr>
              <a:t>косгу</a:t>
            </a:r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83187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шаблон строгий 1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строгий</Template>
  <TotalTime>302</TotalTime>
  <Words>494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шаблон строгий 1</vt:lpstr>
      <vt:lpstr>Методическое пособие для обучения (инструктирования) сотрудников учреждений МСЭ и других организаций по вопросам обеспечения доступности для инвалидов услуг и объектов, на которых они предоставляются, оказания при этом необходимой помощи</vt:lpstr>
      <vt:lpstr>Общая часть</vt:lpstr>
      <vt:lpstr>Презентация PowerPoint</vt:lpstr>
      <vt:lpstr>Доступность для инвалидов достигается с помощью разумного приспособления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ДЕКЛАРАЦИЯ НЕЗАВИСИМОСТИ ИНВАЛИДА (фрагменты)</vt:lpstr>
      <vt:lpstr>Объект социальной инфраструктуры (ОСИ) </vt:lpstr>
      <vt:lpstr>Презентация PowerPoint</vt:lpstr>
      <vt:lpstr>Глава 16  Обеспечение для инвалидов доступности профессионального образования   Обеспечение права на образование инвалидов в профессиональных образовательных организациях и организациях высшего образования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пособие для обучения (инструктирования) сотрудников учреждений МСЭ и других организаций по вопросам обеспечения доступности для инвалидов услуг и объектов, на которых они предоставляются, оказания при этом необходимой помощи</dc:title>
  <dc:creator>Amertata</dc:creator>
  <cp:lastModifiedBy>Amertata</cp:lastModifiedBy>
  <cp:revision>19</cp:revision>
  <dcterms:created xsi:type="dcterms:W3CDTF">2015-12-14T01:03:24Z</dcterms:created>
  <dcterms:modified xsi:type="dcterms:W3CDTF">2015-12-14T06:12:26Z</dcterms:modified>
</cp:coreProperties>
</file>